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Montserrat Black" panose="020F0502020204030204" pitchFamily="34" charset="0"/>
      <p:bold r:id="rId19"/>
      <p:italic r:id="rId20"/>
      <p:boldItalic r:id="rId21"/>
    </p:embeddedFont>
    <p:embeddedFont>
      <p:font typeface="Montserrat SemiBold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r1sAlN+y1xYEKVlCXob9OJ6Rx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4551f567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04551f567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4551f567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04551f567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4551f567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04551f567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551f5673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04551f5673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4551f567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04551f567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4551f5673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104551f567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4551f567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04551f567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4551f567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04551f567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4551f567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104551f567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4551f567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04551f567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551f567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04551f567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4551f567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04551f567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9"/>
          <p:cNvSpPr txBox="1"/>
          <p:nvPr/>
        </p:nvSpPr>
        <p:spPr>
          <a:xfrm>
            <a:off x="9740688" y="6606059"/>
            <a:ext cx="245131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ⓒSaebyeol Yu. Saebyeol’s PowerPoint</a:t>
            </a:r>
            <a:endParaRPr sz="9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 sz="4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9" name="Google Shape;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" name="Google Shape;1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780046" y="4951000"/>
            <a:ext cx="10002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HAPPY HOUSE</a:t>
            </a:r>
            <a:endParaRPr sz="96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7" name="Google Shape;87;p1"/>
          <p:cNvCxnSpPr/>
          <p:nvPr/>
        </p:nvCxnSpPr>
        <p:spPr>
          <a:xfrm>
            <a:off x="2574235" y="4502426"/>
            <a:ext cx="9617765" cy="0"/>
          </a:xfrm>
          <a:prstGeom prst="straightConnector1">
            <a:avLst/>
          </a:prstGeom>
          <a:noFill/>
          <a:ln w="317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"/>
          <p:cNvSpPr txBox="1"/>
          <p:nvPr/>
        </p:nvSpPr>
        <p:spPr>
          <a:xfrm>
            <a:off x="10163243" y="4302325"/>
            <a:ext cx="538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서울 7반 장동재 이민정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g104551f5673_0_40"/>
          <p:cNvGrpSpPr/>
          <p:nvPr/>
        </p:nvGrpSpPr>
        <p:grpSpPr>
          <a:xfrm>
            <a:off x="0" y="0"/>
            <a:ext cx="799496" cy="647911"/>
            <a:chOff x="0" y="0"/>
            <a:chExt cx="1013946" cy="821700"/>
          </a:xfrm>
        </p:grpSpPr>
        <p:sp>
          <p:nvSpPr>
            <p:cNvPr id="197" name="Google Shape;197;g104551f5673_0_40"/>
            <p:cNvSpPr/>
            <p:nvPr/>
          </p:nvSpPr>
          <p:spPr>
            <a:xfrm>
              <a:off x="0" y="0"/>
              <a:ext cx="191400" cy="82170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98" name="Google Shape;198;g104551f5673_0_40"/>
            <p:cNvSpPr/>
            <p:nvPr/>
          </p:nvSpPr>
          <p:spPr>
            <a:xfrm rot="5400000">
              <a:off x="512646" y="-320400"/>
              <a:ext cx="180900" cy="821700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99" name="Google Shape;199;g104551f5673_0_40"/>
          <p:cNvSpPr txBox="1"/>
          <p:nvPr/>
        </p:nvSpPr>
        <p:spPr>
          <a:xfrm>
            <a:off x="914400" y="71250"/>
            <a:ext cx="634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개발 환경</a:t>
            </a:r>
            <a:endParaRPr/>
          </a:p>
        </p:txBody>
      </p:sp>
      <p:sp>
        <p:nvSpPr>
          <p:cNvPr id="200" name="Google Shape;200;g104551f5673_0_40"/>
          <p:cNvSpPr txBox="1"/>
          <p:nvPr/>
        </p:nvSpPr>
        <p:spPr>
          <a:xfrm>
            <a:off x="150899" y="170100"/>
            <a:ext cx="799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200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1" name="Google Shape;201;g104551f5673_0_40"/>
          <p:cNvSpPr/>
          <p:nvPr/>
        </p:nvSpPr>
        <p:spPr>
          <a:xfrm>
            <a:off x="5767668" y="3211520"/>
            <a:ext cx="2738100" cy="2738100"/>
          </a:xfrm>
          <a:prstGeom prst="ellipse">
            <a:avLst/>
          </a:prstGeom>
          <a:solidFill>
            <a:schemeClr val="accent3">
              <a:alpha val="8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2" name="Google Shape;202;g104551f5673_0_40"/>
          <p:cNvSpPr/>
          <p:nvPr/>
        </p:nvSpPr>
        <p:spPr>
          <a:xfrm>
            <a:off x="3686225" y="3211520"/>
            <a:ext cx="2738100" cy="2738100"/>
          </a:xfrm>
          <a:prstGeom prst="ellipse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3" name="Google Shape;203;g104551f5673_0_40"/>
          <p:cNvSpPr/>
          <p:nvPr/>
        </p:nvSpPr>
        <p:spPr>
          <a:xfrm>
            <a:off x="4762311" y="1361912"/>
            <a:ext cx="2738100" cy="2738100"/>
          </a:xfrm>
          <a:prstGeom prst="ellipse">
            <a:avLst/>
          </a:prstGeom>
          <a:solidFill>
            <a:schemeClr val="accent2">
              <a:alpha val="8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4" name="Google Shape;204;g104551f5673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087" y="3786425"/>
            <a:ext cx="1913075" cy="19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04551f567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362" y="3900113"/>
            <a:ext cx="1634152" cy="12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04551f5673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695" y="1761101"/>
            <a:ext cx="1973280" cy="17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g104551f5673_0_228"/>
          <p:cNvGrpSpPr/>
          <p:nvPr/>
        </p:nvGrpSpPr>
        <p:grpSpPr>
          <a:xfrm>
            <a:off x="0" y="0"/>
            <a:ext cx="799496" cy="647911"/>
            <a:chOff x="0" y="0"/>
            <a:chExt cx="1013946" cy="821700"/>
          </a:xfrm>
        </p:grpSpPr>
        <p:sp>
          <p:nvSpPr>
            <p:cNvPr id="212" name="Google Shape;212;g104551f5673_0_228"/>
            <p:cNvSpPr/>
            <p:nvPr/>
          </p:nvSpPr>
          <p:spPr>
            <a:xfrm>
              <a:off x="0" y="0"/>
              <a:ext cx="191400" cy="82170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3" name="Google Shape;213;g104551f5673_0_228"/>
            <p:cNvSpPr/>
            <p:nvPr/>
          </p:nvSpPr>
          <p:spPr>
            <a:xfrm rot="5400000">
              <a:off x="512646" y="-320400"/>
              <a:ext cx="180900" cy="821700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14" name="Google Shape;214;g104551f5673_0_228"/>
          <p:cNvSpPr txBox="1"/>
          <p:nvPr/>
        </p:nvSpPr>
        <p:spPr>
          <a:xfrm>
            <a:off x="914400" y="71250"/>
            <a:ext cx="634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화면 흐름도 - 데모 영상</a:t>
            </a:r>
            <a:endParaRPr/>
          </a:p>
        </p:txBody>
      </p:sp>
      <p:sp>
        <p:nvSpPr>
          <p:cNvPr id="215" name="Google Shape;215;g104551f5673_0_228"/>
          <p:cNvSpPr txBox="1"/>
          <p:nvPr/>
        </p:nvSpPr>
        <p:spPr>
          <a:xfrm>
            <a:off x="150899" y="170100"/>
            <a:ext cx="76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200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" name="Happy+House.mov" descr="Happy+House.mov">
            <a:hlinkClick r:id="" action="ppaction://media"/>
            <a:extLst>
              <a:ext uri="{FF2B5EF4-FFF2-40B4-BE49-F238E27FC236}">
                <a16:creationId xmlns:a16="http://schemas.microsoft.com/office/drawing/2014/main" id="{C92F8D60-3883-F543-81D3-1FB2F452B0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4248" y="798786"/>
            <a:ext cx="10163503" cy="571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53C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4551f5673_0_153"/>
          <p:cNvSpPr txBox="1"/>
          <p:nvPr/>
        </p:nvSpPr>
        <p:spPr>
          <a:xfrm>
            <a:off x="4603443" y="2449523"/>
            <a:ext cx="2985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Part 5</a:t>
            </a:r>
            <a:endParaRPr sz="6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21" name="Google Shape;221;g104551f5673_0_153"/>
          <p:cNvCxnSpPr/>
          <p:nvPr/>
        </p:nvCxnSpPr>
        <p:spPr>
          <a:xfrm>
            <a:off x="4024198" y="1913860"/>
            <a:ext cx="41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g104551f5673_0_153"/>
          <p:cNvCxnSpPr/>
          <p:nvPr/>
        </p:nvCxnSpPr>
        <p:spPr>
          <a:xfrm>
            <a:off x="4024198" y="4862623"/>
            <a:ext cx="41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g104551f5673_0_153"/>
          <p:cNvSpPr txBox="1"/>
          <p:nvPr/>
        </p:nvSpPr>
        <p:spPr>
          <a:xfrm>
            <a:off x="4149793" y="3557519"/>
            <a:ext cx="3892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기대 효과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g104551f5673_0_254"/>
          <p:cNvGrpSpPr/>
          <p:nvPr/>
        </p:nvGrpSpPr>
        <p:grpSpPr>
          <a:xfrm>
            <a:off x="0" y="0"/>
            <a:ext cx="799496" cy="647911"/>
            <a:chOff x="0" y="0"/>
            <a:chExt cx="1013946" cy="821700"/>
          </a:xfrm>
        </p:grpSpPr>
        <p:sp>
          <p:nvSpPr>
            <p:cNvPr id="229" name="Google Shape;229;g104551f5673_0_254"/>
            <p:cNvSpPr/>
            <p:nvPr/>
          </p:nvSpPr>
          <p:spPr>
            <a:xfrm>
              <a:off x="0" y="0"/>
              <a:ext cx="191400" cy="82170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30" name="Google Shape;230;g104551f5673_0_254"/>
            <p:cNvSpPr/>
            <p:nvPr/>
          </p:nvSpPr>
          <p:spPr>
            <a:xfrm rot="5400000">
              <a:off x="512646" y="-320400"/>
              <a:ext cx="180900" cy="821700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31" name="Google Shape;231;g104551f5673_0_254"/>
          <p:cNvSpPr txBox="1"/>
          <p:nvPr/>
        </p:nvSpPr>
        <p:spPr>
          <a:xfrm>
            <a:off x="914400" y="71260"/>
            <a:ext cx="313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기대 효과</a:t>
            </a:r>
            <a:endParaRPr/>
          </a:p>
        </p:txBody>
      </p:sp>
      <p:sp>
        <p:nvSpPr>
          <p:cNvPr id="232" name="Google Shape;232;g104551f5673_0_254"/>
          <p:cNvSpPr txBox="1"/>
          <p:nvPr/>
        </p:nvSpPr>
        <p:spPr>
          <a:xfrm>
            <a:off x="150899" y="170100"/>
            <a:ext cx="717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5</a:t>
            </a:r>
            <a:endParaRPr sz="1200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Google Shape;233;g104551f5673_0_254"/>
          <p:cNvSpPr/>
          <p:nvPr/>
        </p:nvSpPr>
        <p:spPr>
          <a:xfrm>
            <a:off x="1029567" y="1739601"/>
            <a:ext cx="1244700" cy="11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4" name="Google Shape;234;g104551f5673_0_254"/>
          <p:cNvSpPr/>
          <p:nvPr/>
        </p:nvSpPr>
        <p:spPr>
          <a:xfrm>
            <a:off x="2531496" y="1739601"/>
            <a:ext cx="8781600" cy="11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Google Shape;235;g104551f5673_0_254"/>
          <p:cNvSpPr txBox="1"/>
          <p:nvPr/>
        </p:nvSpPr>
        <p:spPr>
          <a:xfrm>
            <a:off x="1425696" y="1961362"/>
            <a:ext cx="429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40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6" name="Google Shape;236;g104551f5673_0_254"/>
          <p:cNvSpPr txBox="1"/>
          <p:nvPr/>
        </p:nvSpPr>
        <p:spPr>
          <a:xfrm>
            <a:off x="2752988" y="1995600"/>
            <a:ext cx="8263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QnA 게시판을 통해 여러 정보를 수집할 수 있음</a:t>
            </a:r>
            <a:endParaRPr sz="2400"/>
          </a:p>
        </p:txBody>
      </p:sp>
      <p:sp>
        <p:nvSpPr>
          <p:cNvPr id="237" name="Google Shape;237;g104551f5673_0_254"/>
          <p:cNvSpPr/>
          <p:nvPr/>
        </p:nvSpPr>
        <p:spPr>
          <a:xfrm>
            <a:off x="1029567" y="3145429"/>
            <a:ext cx="1244700" cy="111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8" name="Google Shape;238;g104551f5673_0_254"/>
          <p:cNvSpPr/>
          <p:nvPr/>
        </p:nvSpPr>
        <p:spPr>
          <a:xfrm>
            <a:off x="2531496" y="3145429"/>
            <a:ext cx="8781600" cy="111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9" name="Google Shape;239;g104551f5673_0_254"/>
          <p:cNvSpPr txBox="1"/>
          <p:nvPr/>
        </p:nvSpPr>
        <p:spPr>
          <a:xfrm>
            <a:off x="1400957" y="3344536"/>
            <a:ext cx="502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40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0" name="Google Shape;240;g104551f5673_0_254"/>
          <p:cNvSpPr txBox="1"/>
          <p:nvPr/>
        </p:nvSpPr>
        <p:spPr>
          <a:xfrm>
            <a:off x="2805410" y="3330606"/>
            <a:ext cx="371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04551f5673_0_254"/>
          <p:cNvSpPr/>
          <p:nvPr/>
        </p:nvSpPr>
        <p:spPr>
          <a:xfrm>
            <a:off x="1029567" y="4551258"/>
            <a:ext cx="1244700" cy="111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2" name="Google Shape;242;g104551f5673_0_254"/>
          <p:cNvSpPr/>
          <p:nvPr/>
        </p:nvSpPr>
        <p:spPr>
          <a:xfrm>
            <a:off x="2531496" y="4551258"/>
            <a:ext cx="8781600" cy="111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3" name="Google Shape;243;g104551f5673_0_254"/>
          <p:cNvSpPr txBox="1"/>
          <p:nvPr/>
        </p:nvSpPr>
        <p:spPr>
          <a:xfrm>
            <a:off x="1393744" y="4750364"/>
            <a:ext cx="516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40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4" name="Google Shape;244;g104551f5673_0_254"/>
          <p:cNvSpPr txBox="1"/>
          <p:nvPr/>
        </p:nvSpPr>
        <p:spPr>
          <a:xfrm>
            <a:off x="2805411" y="4807250"/>
            <a:ext cx="88305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관심 지역 정보를 통해 우선 순위를 둘 수 있음 </a:t>
            </a:r>
            <a:endParaRPr sz="2800"/>
          </a:p>
        </p:txBody>
      </p:sp>
      <p:sp>
        <p:nvSpPr>
          <p:cNvPr id="245" name="Google Shape;245;g104551f5673_0_254"/>
          <p:cNvSpPr txBox="1"/>
          <p:nvPr/>
        </p:nvSpPr>
        <p:spPr>
          <a:xfrm>
            <a:off x="2790375" y="3401425"/>
            <a:ext cx="83469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주변</a:t>
            </a:r>
            <a:r>
              <a:rPr lang="en-US" sz="2800" b="1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편의시설</a:t>
            </a:r>
            <a:r>
              <a:rPr lang="en-US" sz="2800" b="1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뿐</a:t>
            </a:r>
            <a:r>
              <a:rPr lang="en-US" sz="2800" b="1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아니라</a:t>
            </a:r>
            <a:r>
              <a:rPr lang="en-US" sz="2800" b="1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선별</a:t>
            </a:r>
            <a:r>
              <a:rPr lang="en-US" sz="2800" b="1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진료소도</a:t>
            </a:r>
            <a:r>
              <a:rPr lang="en-US" sz="2800" b="1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확인</a:t>
            </a:r>
            <a:r>
              <a:rPr lang="en-US" sz="2800" b="1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가능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56D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4551f5673_0_160"/>
          <p:cNvSpPr txBox="1"/>
          <p:nvPr/>
        </p:nvSpPr>
        <p:spPr>
          <a:xfrm>
            <a:off x="4603443" y="2449523"/>
            <a:ext cx="2985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Part 6</a:t>
            </a:r>
            <a:endParaRPr sz="6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51" name="Google Shape;251;g104551f5673_0_160"/>
          <p:cNvCxnSpPr/>
          <p:nvPr/>
        </p:nvCxnSpPr>
        <p:spPr>
          <a:xfrm>
            <a:off x="4024198" y="1913860"/>
            <a:ext cx="41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2" name="Google Shape;252;g104551f5673_0_160"/>
          <p:cNvCxnSpPr/>
          <p:nvPr/>
        </p:nvCxnSpPr>
        <p:spPr>
          <a:xfrm>
            <a:off x="4024198" y="4862623"/>
            <a:ext cx="41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3" name="Google Shape;253;g104551f5673_0_160"/>
          <p:cNvSpPr txBox="1"/>
          <p:nvPr/>
        </p:nvSpPr>
        <p:spPr>
          <a:xfrm>
            <a:off x="4149793" y="3557519"/>
            <a:ext cx="3892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후기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ACB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5"/>
          <p:cNvGrpSpPr/>
          <p:nvPr/>
        </p:nvGrpSpPr>
        <p:grpSpPr>
          <a:xfrm>
            <a:off x="115059" y="0"/>
            <a:ext cx="5702792" cy="5370430"/>
            <a:chOff x="2429374" y="-121748"/>
            <a:chExt cx="7161613" cy="6251229"/>
          </a:xfrm>
        </p:grpSpPr>
        <p:sp>
          <p:nvSpPr>
            <p:cNvPr id="259" name="Google Shape;259;p25"/>
            <p:cNvSpPr txBox="1"/>
            <p:nvPr/>
          </p:nvSpPr>
          <p:spPr>
            <a:xfrm>
              <a:off x="2429374" y="-121748"/>
              <a:ext cx="2641500" cy="25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 dirty="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「</a:t>
              </a:r>
              <a:endParaRPr dirty="0"/>
            </a:p>
          </p:txBody>
        </p:sp>
        <p:sp>
          <p:nvSpPr>
            <p:cNvPr id="260" name="Google Shape;260;p25"/>
            <p:cNvSpPr txBox="1"/>
            <p:nvPr/>
          </p:nvSpPr>
          <p:spPr>
            <a:xfrm>
              <a:off x="8292287" y="3549481"/>
              <a:ext cx="1298700" cy="25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 dirty="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」 </a:t>
              </a:r>
              <a:endParaRPr dirty="0"/>
            </a:p>
          </p:txBody>
        </p:sp>
      </p:grpSp>
      <p:grpSp>
        <p:nvGrpSpPr>
          <p:cNvPr id="261" name="Google Shape;261;p25"/>
          <p:cNvGrpSpPr/>
          <p:nvPr/>
        </p:nvGrpSpPr>
        <p:grpSpPr>
          <a:xfrm>
            <a:off x="5786890" y="0"/>
            <a:ext cx="5917536" cy="5522830"/>
            <a:chOff x="2159697" y="-299143"/>
            <a:chExt cx="7431290" cy="6428624"/>
          </a:xfrm>
        </p:grpSpPr>
        <p:sp>
          <p:nvSpPr>
            <p:cNvPr id="262" name="Google Shape;262;p25"/>
            <p:cNvSpPr txBox="1"/>
            <p:nvPr/>
          </p:nvSpPr>
          <p:spPr>
            <a:xfrm>
              <a:off x="2159697" y="-299143"/>
              <a:ext cx="2641500" cy="5302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 dirty="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「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ore-KR" altLang="en-US" dirty="0"/>
            </a:p>
          </p:txBody>
        </p:sp>
        <p:sp>
          <p:nvSpPr>
            <p:cNvPr id="263" name="Google Shape;263;p25"/>
            <p:cNvSpPr txBox="1"/>
            <p:nvPr/>
          </p:nvSpPr>
          <p:spPr>
            <a:xfrm>
              <a:off x="8292287" y="3549481"/>
              <a:ext cx="1298700" cy="25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」 </a:t>
              </a:r>
              <a:endParaRPr/>
            </a:p>
          </p:txBody>
        </p:sp>
      </p:grpSp>
      <p:sp>
        <p:nvSpPr>
          <p:cNvPr id="264" name="Google Shape;264;p25"/>
          <p:cNvSpPr txBox="1"/>
          <p:nvPr/>
        </p:nvSpPr>
        <p:spPr>
          <a:xfrm>
            <a:off x="7238500" y="2842650"/>
            <a:ext cx="3678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이민정</a:t>
            </a:r>
            <a:endParaRPr i="1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한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학기동안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배운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것들을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바탕으로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i="1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마지막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프로젝트까지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잘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마무리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지은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것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같아서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i="1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뿌듯합니다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i="1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페어랑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재밌게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프로젝트를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진행해서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i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좋았습니다</a:t>
            </a:r>
            <a:r>
              <a:rPr lang="en-US" i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i="1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1438875" y="2950350"/>
            <a:ext cx="3678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장동재</a:t>
            </a:r>
            <a:endParaRPr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짧은 기간동안 프로젝트를 해야해서 어려움이 많았지만, 재미있었습니다.</a:t>
            </a:r>
            <a:endParaRPr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한학기 모두 수고 많으셨습니다.</a:t>
            </a:r>
            <a:endParaRPr i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9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4551f5673_0_167"/>
          <p:cNvSpPr txBox="1"/>
          <p:nvPr/>
        </p:nvSpPr>
        <p:spPr>
          <a:xfrm>
            <a:off x="4673173" y="3013501"/>
            <a:ext cx="3272647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감사합니다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8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4287" y="-156207"/>
            <a:ext cx="4803237" cy="5419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2"/>
          <p:cNvCxnSpPr/>
          <p:nvPr/>
        </p:nvCxnSpPr>
        <p:spPr>
          <a:xfrm>
            <a:off x="735496" y="1256044"/>
            <a:ext cx="5360504" cy="0"/>
          </a:xfrm>
          <a:prstGeom prst="straightConnector1">
            <a:avLst/>
          </a:prstGeom>
          <a:noFill/>
          <a:ln w="1270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2"/>
          <p:cNvSpPr txBox="1"/>
          <p:nvPr/>
        </p:nvSpPr>
        <p:spPr>
          <a:xfrm>
            <a:off x="735496" y="450974"/>
            <a:ext cx="12089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목차</a:t>
            </a:r>
            <a:endParaRPr dirty="0"/>
          </a:p>
        </p:txBody>
      </p:sp>
      <p:sp>
        <p:nvSpPr>
          <p:cNvPr id="96" name="Google Shape;96;p2"/>
          <p:cNvSpPr txBox="1"/>
          <p:nvPr/>
        </p:nvSpPr>
        <p:spPr>
          <a:xfrm>
            <a:off x="1718457" y="774139"/>
            <a:ext cx="19175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table of contents</a:t>
            </a:r>
            <a:endParaRPr sz="14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808225" y="1844518"/>
            <a:ext cx="4427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4800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750517" y="3110100"/>
            <a:ext cx="55816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4800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748113" y="4375682"/>
            <a:ext cx="56297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4800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718457" y="5641264"/>
            <a:ext cx="6222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4800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677226" y="1998425"/>
            <a:ext cx="3025405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기획</a:t>
            </a:r>
            <a:r>
              <a:rPr lang="en-US" sz="28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8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배경</a:t>
            </a:r>
            <a:r>
              <a:rPr lang="en-US" sz="28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8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및</a:t>
            </a:r>
            <a:r>
              <a:rPr lang="en-US" sz="28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8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목표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2677213" y="3263988"/>
            <a:ext cx="2425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일정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2677213" y="4529570"/>
            <a:ext cx="24256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시장 분석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2677213" y="5795152"/>
            <a:ext cx="24256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개발 결과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5702632" y="4375664"/>
            <a:ext cx="622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sz="4800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6661388" y="4529552"/>
            <a:ext cx="2425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기대 효과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5702632" y="5641264"/>
            <a:ext cx="622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endParaRPr sz="4800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6661388" y="5795152"/>
            <a:ext cx="2425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후기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28BB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4727676" y="2449523"/>
            <a:ext cx="273664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Part 1</a:t>
            </a:r>
            <a:endParaRPr sz="6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877650" y="3557525"/>
            <a:ext cx="464623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기획</a:t>
            </a:r>
            <a:r>
              <a:rPr lang="en-US" sz="44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44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배경</a:t>
            </a:r>
            <a:r>
              <a:rPr lang="en-US" sz="44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44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및</a:t>
            </a:r>
            <a:r>
              <a:rPr lang="en-US" sz="44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44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목표</a:t>
            </a:r>
            <a:endParaRPr dirty="0"/>
          </a:p>
        </p:txBody>
      </p:sp>
      <p:cxnSp>
        <p:nvCxnSpPr>
          <p:cNvPr id="116" name="Google Shape;116;p3"/>
          <p:cNvCxnSpPr/>
          <p:nvPr/>
        </p:nvCxnSpPr>
        <p:spPr>
          <a:xfrm>
            <a:off x="4024198" y="1913860"/>
            <a:ext cx="414360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3"/>
          <p:cNvCxnSpPr/>
          <p:nvPr/>
        </p:nvCxnSpPr>
        <p:spPr>
          <a:xfrm>
            <a:off x="4024198" y="4862623"/>
            <a:ext cx="414360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g104551f5673_0_59"/>
          <p:cNvGrpSpPr/>
          <p:nvPr/>
        </p:nvGrpSpPr>
        <p:grpSpPr>
          <a:xfrm>
            <a:off x="0" y="0"/>
            <a:ext cx="799496" cy="647911"/>
            <a:chOff x="0" y="0"/>
            <a:chExt cx="1013946" cy="821700"/>
          </a:xfrm>
        </p:grpSpPr>
        <p:sp>
          <p:nvSpPr>
            <p:cNvPr id="123" name="Google Shape;123;g104551f5673_0_59"/>
            <p:cNvSpPr/>
            <p:nvPr/>
          </p:nvSpPr>
          <p:spPr>
            <a:xfrm>
              <a:off x="0" y="0"/>
              <a:ext cx="191400" cy="82170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4" name="Google Shape;124;g104551f5673_0_59"/>
            <p:cNvSpPr/>
            <p:nvPr/>
          </p:nvSpPr>
          <p:spPr>
            <a:xfrm rot="5400000">
              <a:off x="512646" y="-320400"/>
              <a:ext cx="180900" cy="821700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25" name="Google Shape;125;g104551f5673_0_59"/>
          <p:cNvSpPr txBox="1"/>
          <p:nvPr/>
        </p:nvSpPr>
        <p:spPr>
          <a:xfrm>
            <a:off x="914400" y="71250"/>
            <a:ext cx="409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기획 배경 및 목표</a:t>
            </a:r>
            <a:endParaRPr/>
          </a:p>
        </p:txBody>
      </p:sp>
      <p:sp>
        <p:nvSpPr>
          <p:cNvPr id="126" name="Google Shape;126;g104551f5673_0_59"/>
          <p:cNvSpPr txBox="1"/>
          <p:nvPr/>
        </p:nvSpPr>
        <p:spPr>
          <a:xfrm>
            <a:off x="150907" y="170111"/>
            <a:ext cx="6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200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" name="Google Shape;127;g104551f5673_0_59"/>
          <p:cNvSpPr/>
          <p:nvPr/>
        </p:nvSpPr>
        <p:spPr>
          <a:xfrm>
            <a:off x="1092764" y="5005168"/>
            <a:ext cx="9843600" cy="1370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8" name="Google Shape;128;g104551f5673_0_59"/>
          <p:cNvSpPr txBox="1"/>
          <p:nvPr/>
        </p:nvSpPr>
        <p:spPr>
          <a:xfrm>
            <a:off x="3676298" y="5315300"/>
            <a:ext cx="484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Happy House</a:t>
            </a:r>
            <a:endParaRPr/>
          </a:p>
        </p:txBody>
      </p:sp>
      <p:sp>
        <p:nvSpPr>
          <p:cNvPr id="129" name="Google Shape;129;g104551f5673_0_59"/>
          <p:cNvSpPr/>
          <p:nvPr/>
        </p:nvSpPr>
        <p:spPr>
          <a:xfrm>
            <a:off x="6972091" y="1466486"/>
            <a:ext cx="2738100" cy="2738100"/>
          </a:xfrm>
          <a:prstGeom prst="ellipse">
            <a:avLst/>
          </a:prstGeom>
          <a:solidFill>
            <a:srgbClr val="F13749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30" name="Google Shape;130;g104551f5673_0_59"/>
          <p:cNvGrpSpPr/>
          <p:nvPr/>
        </p:nvGrpSpPr>
        <p:grpSpPr>
          <a:xfrm>
            <a:off x="2391249" y="1466474"/>
            <a:ext cx="2738100" cy="2738100"/>
            <a:chOff x="1171078" y="1466486"/>
            <a:chExt cx="2738100" cy="2738100"/>
          </a:xfrm>
        </p:grpSpPr>
        <p:sp>
          <p:nvSpPr>
            <p:cNvPr id="131" name="Google Shape;131;g104551f5673_0_59"/>
            <p:cNvSpPr/>
            <p:nvPr/>
          </p:nvSpPr>
          <p:spPr>
            <a:xfrm>
              <a:off x="1171078" y="1466486"/>
              <a:ext cx="2738100" cy="2738100"/>
            </a:xfrm>
            <a:prstGeom prst="ellipse">
              <a:avLst/>
            </a:prstGeom>
            <a:solidFill>
              <a:schemeClr val="accent1">
                <a:alpha val="8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2" name="Google Shape;132;g104551f5673_0_59"/>
            <p:cNvSpPr txBox="1"/>
            <p:nvPr/>
          </p:nvSpPr>
          <p:spPr>
            <a:xfrm>
              <a:off x="1538917" y="2476721"/>
              <a:ext cx="2002421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 err="1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편리성</a:t>
              </a:r>
              <a:endParaRPr sz="44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33" name="Google Shape;133;g104551f5673_0_59"/>
          <p:cNvSpPr txBox="1"/>
          <p:nvPr/>
        </p:nvSpPr>
        <p:spPr>
          <a:xfrm>
            <a:off x="7332097" y="2450775"/>
            <a:ext cx="2018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가시성</a:t>
            </a:r>
            <a:endParaRPr sz="4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4" name="Google Shape;134;g104551f5673_0_59"/>
          <p:cNvSpPr/>
          <p:nvPr/>
        </p:nvSpPr>
        <p:spPr>
          <a:xfrm rot="-5400000">
            <a:off x="5614223" y="2288625"/>
            <a:ext cx="800700" cy="4632600"/>
          </a:xfrm>
          <a:prstGeom prst="leftBrace">
            <a:avLst>
              <a:gd name="adj1" fmla="val 61839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4551f5673_0_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0" name="Google Shape;140;g104551f5673_0_51"/>
          <p:cNvSpPr txBox="1"/>
          <p:nvPr/>
        </p:nvSpPr>
        <p:spPr>
          <a:xfrm>
            <a:off x="4647526" y="2449523"/>
            <a:ext cx="2896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Part 2</a:t>
            </a:r>
            <a:endParaRPr sz="6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1" name="Google Shape;141;g104551f5673_0_51"/>
          <p:cNvSpPr txBox="1"/>
          <p:nvPr/>
        </p:nvSpPr>
        <p:spPr>
          <a:xfrm>
            <a:off x="4149793" y="3557519"/>
            <a:ext cx="3892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일정</a:t>
            </a:r>
            <a:endParaRPr/>
          </a:p>
        </p:txBody>
      </p:sp>
      <p:cxnSp>
        <p:nvCxnSpPr>
          <p:cNvPr id="142" name="Google Shape;142;g104551f5673_0_51"/>
          <p:cNvCxnSpPr/>
          <p:nvPr/>
        </p:nvCxnSpPr>
        <p:spPr>
          <a:xfrm>
            <a:off x="4024198" y="1913860"/>
            <a:ext cx="41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g104551f5673_0_51"/>
          <p:cNvCxnSpPr/>
          <p:nvPr/>
        </p:nvCxnSpPr>
        <p:spPr>
          <a:xfrm>
            <a:off x="4024198" y="4862623"/>
            <a:ext cx="41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g104551f5673_0_116"/>
          <p:cNvGrpSpPr/>
          <p:nvPr/>
        </p:nvGrpSpPr>
        <p:grpSpPr>
          <a:xfrm>
            <a:off x="0" y="0"/>
            <a:ext cx="799496" cy="647911"/>
            <a:chOff x="0" y="0"/>
            <a:chExt cx="1013946" cy="821700"/>
          </a:xfrm>
        </p:grpSpPr>
        <p:sp>
          <p:nvSpPr>
            <p:cNvPr id="149" name="Google Shape;149;g104551f5673_0_116"/>
            <p:cNvSpPr/>
            <p:nvPr/>
          </p:nvSpPr>
          <p:spPr>
            <a:xfrm>
              <a:off x="0" y="0"/>
              <a:ext cx="191400" cy="82170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0" name="Google Shape;150;g104551f5673_0_116"/>
            <p:cNvSpPr/>
            <p:nvPr/>
          </p:nvSpPr>
          <p:spPr>
            <a:xfrm rot="5400000">
              <a:off x="512646" y="-320400"/>
              <a:ext cx="180900" cy="821700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51" name="Google Shape;151;g104551f5673_0_116"/>
          <p:cNvSpPr txBox="1"/>
          <p:nvPr/>
        </p:nvSpPr>
        <p:spPr>
          <a:xfrm>
            <a:off x="150907" y="170111"/>
            <a:ext cx="65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200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2" name="Google Shape;152;g104551f5673_0_116"/>
          <p:cNvSpPr txBox="1"/>
          <p:nvPr/>
        </p:nvSpPr>
        <p:spPr>
          <a:xfrm>
            <a:off x="914400" y="71250"/>
            <a:ext cx="409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일정</a:t>
            </a:r>
            <a:endParaRPr/>
          </a:p>
        </p:txBody>
      </p:sp>
      <p:pic>
        <p:nvPicPr>
          <p:cNvPr id="153" name="Google Shape;153;g104551f5673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4100"/>
            <a:ext cx="11887201" cy="5220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4551f5673_0_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9" name="Google Shape;159;g104551f5673_0_79"/>
          <p:cNvSpPr txBox="1"/>
          <p:nvPr/>
        </p:nvSpPr>
        <p:spPr>
          <a:xfrm>
            <a:off x="4647526" y="2449523"/>
            <a:ext cx="2896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Part 3</a:t>
            </a:r>
            <a:endParaRPr sz="6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0" name="Google Shape;160;g104551f5673_0_79"/>
          <p:cNvSpPr txBox="1"/>
          <p:nvPr/>
        </p:nvSpPr>
        <p:spPr>
          <a:xfrm>
            <a:off x="4149793" y="3557519"/>
            <a:ext cx="3892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시장 분석</a:t>
            </a:r>
            <a:endParaRPr/>
          </a:p>
        </p:txBody>
      </p:sp>
      <p:cxnSp>
        <p:nvCxnSpPr>
          <p:cNvPr id="161" name="Google Shape;161;g104551f5673_0_79"/>
          <p:cNvCxnSpPr/>
          <p:nvPr/>
        </p:nvCxnSpPr>
        <p:spPr>
          <a:xfrm>
            <a:off x="4024198" y="1913860"/>
            <a:ext cx="41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2" name="Google Shape;162;g104551f5673_0_79"/>
          <p:cNvCxnSpPr/>
          <p:nvPr/>
        </p:nvCxnSpPr>
        <p:spPr>
          <a:xfrm>
            <a:off x="4024198" y="4862623"/>
            <a:ext cx="41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g104551f5673_0_95"/>
          <p:cNvGrpSpPr/>
          <p:nvPr/>
        </p:nvGrpSpPr>
        <p:grpSpPr>
          <a:xfrm>
            <a:off x="0" y="0"/>
            <a:ext cx="799496" cy="647911"/>
            <a:chOff x="0" y="0"/>
            <a:chExt cx="1013946" cy="821700"/>
          </a:xfrm>
        </p:grpSpPr>
        <p:sp>
          <p:nvSpPr>
            <p:cNvPr id="168" name="Google Shape;168;g104551f5673_0_95"/>
            <p:cNvSpPr/>
            <p:nvPr/>
          </p:nvSpPr>
          <p:spPr>
            <a:xfrm>
              <a:off x="0" y="0"/>
              <a:ext cx="191400" cy="82170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9" name="Google Shape;169;g104551f5673_0_95"/>
            <p:cNvSpPr/>
            <p:nvPr/>
          </p:nvSpPr>
          <p:spPr>
            <a:xfrm rot="5400000">
              <a:off x="512646" y="-320400"/>
              <a:ext cx="180900" cy="821700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70" name="Google Shape;170;g104551f5673_0_95"/>
          <p:cNvSpPr txBox="1"/>
          <p:nvPr/>
        </p:nvSpPr>
        <p:spPr>
          <a:xfrm>
            <a:off x="914400" y="71260"/>
            <a:ext cx="313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시장 분석</a:t>
            </a:r>
            <a:endParaRPr/>
          </a:p>
        </p:txBody>
      </p:sp>
      <p:sp>
        <p:nvSpPr>
          <p:cNvPr id="171" name="Google Shape;171;g104551f5673_0_95"/>
          <p:cNvSpPr txBox="1"/>
          <p:nvPr/>
        </p:nvSpPr>
        <p:spPr>
          <a:xfrm>
            <a:off x="150907" y="170111"/>
            <a:ext cx="65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200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2" name="Google Shape;172;g104551f5673_0_95"/>
          <p:cNvSpPr/>
          <p:nvPr/>
        </p:nvSpPr>
        <p:spPr>
          <a:xfrm>
            <a:off x="1079439" y="1431568"/>
            <a:ext cx="4902300" cy="22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3" name="Google Shape;173;g104551f5673_0_95"/>
          <p:cNvSpPr/>
          <p:nvPr/>
        </p:nvSpPr>
        <p:spPr>
          <a:xfrm>
            <a:off x="6210239" y="1431567"/>
            <a:ext cx="4902300" cy="223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4" name="Google Shape;174;g104551f5673_0_95"/>
          <p:cNvSpPr/>
          <p:nvPr/>
        </p:nvSpPr>
        <p:spPr>
          <a:xfrm>
            <a:off x="3623114" y="3845132"/>
            <a:ext cx="4902300" cy="22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g104551f5673_0_95"/>
          <p:cNvSpPr/>
          <p:nvPr/>
        </p:nvSpPr>
        <p:spPr>
          <a:xfrm>
            <a:off x="4998208" y="3073950"/>
            <a:ext cx="8565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6" name="Google Shape;176;g104551f5673_0_95"/>
          <p:cNvSpPr txBox="1"/>
          <p:nvPr/>
        </p:nvSpPr>
        <p:spPr>
          <a:xfrm>
            <a:off x="5026708" y="3094950"/>
            <a:ext cx="799500" cy="46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직방</a:t>
            </a:r>
            <a:endParaRPr sz="24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7" name="Google Shape;177;g104551f5673_0_95"/>
          <p:cNvSpPr txBox="1"/>
          <p:nvPr/>
        </p:nvSpPr>
        <p:spPr>
          <a:xfrm>
            <a:off x="6328048" y="3094950"/>
            <a:ext cx="841121" cy="46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다방</a:t>
            </a:r>
            <a:endParaRPr sz="2400" b="1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8" name="Google Shape;178;g104551f5673_0_95"/>
          <p:cNvSpPr txBox="1"/>
          <p:nvPr/>
        </p:nvSpPr>
        <p:spPr>
          <a:xfrm>
            <a:off x="4945225" y="3965300"/>
            <a:ext cx="2258100" cy="46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HappyHouse</a:t>
            </a:r>
            <a:endParaRPr sz="24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9" name="Google Shape;179;g104551f5673_0_95"/>
          <p:cNvSpPr txBox="1"/>
          <p:nvPr/>
        </p:nvSpPr>
        <p:spPr>
          <a:xfrm>
            <a:off x="1239900" y="1582350"/>
            <a:ext cx="3244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 : 1 문의 및 중개사무소 연결</a:t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아파트별 리뷰 확인 가능</a:t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QNA 게시판 부재</a:t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코로나선별 진료소 확인 불가</a:t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0" name="Google Shape;180;g104551f5673_0_95"/>
          <p:cNvSpPr txBox="1"/>
          <p:nvPr/>
        </p:nvSpPr>
        <p:spPr>
          <a:xfrm>
            <a:off x="8799185" y="1691974"/>
            <a:ext cx="20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1" name="Google Shape;181;g104551f5673_0_95"/>
          <p:cNvSpPr txBox="1"/>
          <p:nvPr/>
        </p:nvSpPr>
        <p:spPr>
          <a:xfrm>
            <a:off x="7524701" y="1582350"/>
            <a:ext cx="3587799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 : 1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문의</a:t>
            </a: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및</a:t>
            </a: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중개사무소</a:t>
            </a: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연결</a:t>
            </a:r>
            <a:endParaRPr sz="18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아파트별</a:t>
            </a: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리뷰</a:t>
            </a: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확인</a:t>
            </a: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가능</a:t>
            </a:r>
            <a:endParaRPr sz="18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QNA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게시판</a:t>
            </a: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부재</a:t>
            </a:r>
            <a:endParaRPr sz="18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코로나선별</a:t>
            </a: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진료소</a:t>
            </a: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확인</a:t>
            </a:r>
            <a:r>
              <a:rPr lang="en-US"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불가</a:t>
            </a:r>
            <a:endParaRPr sz="18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2" name="Google Shape;182;g104551f5673_0_95"/>
          <p:cNvSpPr txBox="1"/>
          <p:nvPr/>
        </p:nvSpPr>
        <p:spPr>
          <a:xfrm>
            <a:off x="4702900" y="4633700"/>
            <a:ext cx="3463637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QNA 게시판</a:t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코로나 선별 진료소 확인 가능</a:t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관심 지역 확인 가능</a:t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4551f5673_0_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8" name="Google Shape;188;g104551f5673_0_87"/>
          <p:cNvSpPr txBox="1"/>
          <p:nvPr/>
        </p:nvSpPr>
        <p:spPr>
          <a:xfrm>
            <a:off x="4603443" y="2449523"/>
            <a:ext cx="2985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Part 4</a:t>
            </a:r>
            <a:endParaRPr sz="6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9" name="Google Shape;189;g104551f5673_0_87"/>
          <p:cNvSpPr txBox="1"/>
          <p:nvPr/>
        </p:nvSpPr>
        <p:spPr>
          <a:xfrm>
            <a:off x="4149793" y="3557519"/>
            <a:ext cx="3892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개발 결과</a:t>
            </a:r>
            <a:endParaRPr/>
          </a:p>
        </p:txBody>
      </p:sp>
      <p:cxnSp>
        <p:nvCxnSpPr>
          <p:cNvPr id="190" name="Google Shape;190;g104551f5673_0_87"/>
          <p:cNvCxnSpPr/>
          <p:nvPr/>
        </p:nvCxnSpPr>
        <p:spPr>
          <a:xfrm>
            <a:off x="4024198" y="1913860"/>
            <a:ext cx="41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" name="Google Shape;191;g104551f5673_0_87"/>
          <p:cNvCxnSpPr/>
          <p:nvPr/>
        </p:nvCxnSpPr>
        <p:spPr>
          <a:xfrm>
            <a:off x="4024198" y="4862623"/>
            <a:ext cx="41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컬러풀">
      <a:dk1>
        <a:srgbClr val="000000"/>
      </a:dk1>
      <a:lt1>
        <a:srgbClr val="FFFFFF"/>
      </a:lt1>
      <a:dk2>
        <a:srgbClr val="595959"/>
      </a:dk2>
      <a:lt2>
        <a:srgbClr val="E7E6E6"/>
      </a:lt2>
      <a:accent1>
        <a:srgbClr val="F4A53C"/>
      </a:accent1>
      <a:accent2>
        <a:srgbClr val="F45766"/>
      </a:accent2>
      <a:accent3>
        <a:srgbClr val="78BCFA"/>
      </a:accent3>
      <a:accent4>
        <a:srgbClr val="27CACB"/>
      </a:accent4>
      <a:accent5>
        <a:srgbClr val="7E56DA"/>
      </a:accent5>
      <a:accent6>
        <a:srgbClr val="E3DED8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207</Words>
  <Application>Microsoft Macintosh PowerPoint</Application>
  <PresentationFormat>와이드스크린</PresentationFormat>
  <Paragraphs>80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Montserrat Black</vt:lpstr>
      <vt:lpstr>Montserrat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이민정</cp:lastModifiedBy>
  <cp:revision>10</cp:revision>
  <dcterms:created xsi:type="dcterms:W3CDTF">2021-10-31T04:42:11Z</dcterms:created>
  <dcterms:modified xsi:type="dcterms:W3CDTF">2021-11-25T15:07:23Z</dcterms:modified>
</cp:coreProperties>
</file>